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4" r:id="rId5"/>
  </p:sldMasterIdLst>
  <p:notesMasterIdLst>
    <p:notesMasterId r:id="rId48"/>
  </p:notesMasterIdLst>
  <p:sldIdLst>
    <p:sldId id="259" r:id="rId6"/>
    <p:sldId id="285" r:id="rId7"/>
    <p:sldId id="289" r:id="rId8"/>
    <p:sldId id="293" r:id="rId9"/>
    <p:sldId id="292" r:id="rId10"/>
    <p:sldId id="257" r:id="rId11"/>
    <p:sldId id="288" r:id="rId12"/>
    <p:sldId id="270" r:id="rId13"/>
    <p:sldId id="280" r:id="rId14"/>
    <p:sldId id="281" r:id="rId15"/>
    <p:sldId id="286" r:id="rId16"/>
    <p:sldId id="282" r:id="rId17"/>
    <p:sldId id="296" r:id="rId18"/>
    <p:sldId id="283" r:id="rId19"/>
    <p:sldId id="284" r:id="rId20"/>
    <p:sldId id="297" r:id="rId21"/>
    <p:sldId id="311" r:id="rId22"/>
    <p:sldId id="309" r:id="rId23"/>
    <p:sldId id="312" r:id="rId24"/>
    <p:sldId id="310" r:id="rId25"/>
    <p:sldId id="313" r:id="rId26"/>
    <p:sldId id="308" r:id="rId27"/>
    <p:sldId id="300" r:id="rId28"/>
    <p:sldId id="301" r:id="rId29"/>
    <p:sldId id="304" r:id="rId30"/>
    <p:sldId id="294" r:id="rId31"/>
    <p:sldId id="316" r:id="rId32"/>
    <p:sldId id="317" r:id="rId33"/>
    <p:sldId id="318" r:id="rId34"/>
    <p:sldId id="319" r:id="rId35"/>
    <p:sldId id="320" r:id="rId36"/>
    <p:sldId id="321" r:id="rId37"/>
    <p:sldId id="324" r:id="rId38"/>
    <p:sldId id="322" r:id="rId39"/>
    <p:sldId id="314" r:id="rId40"/>
    <p:sldId id="290" r:id="rId41"/>
    <p:sldId id="266" r:id="rId42"/>
    <p:sldId id="268" r:id="rId43"/>
    <p:sldId id="269" r:id="rId44"/>
    <p:sldId id="278" r:id="rId45"/>
    <p:sldId id="315" r:id="rId46"/>
    <p:sldId id="32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E5355F-3FBD-4B6B-9922-3F32C1EBB4FD}">
          <p14:sldIdLst>
            <p14:sldId id="259"/>
            <p14:sldId id="285"/>
            <p14:sldId id="289"/>
            <p14:sldId id="293"/>
            <p14:sldId id="292"/>
            <p14:sldId id="257"/>
            <p14:sldId id="288"/>
            <p14:sldId id="270"/>
            <p14:sldId id="280"/>
            <p14:sldId id="281"/>
          </p14:sldIdLst>
        </p14:section>
        <p14:section name="fixed data pred" id="{E55B536A-C211-435D-BE2B-4BBFF86B36D1}">
          <p14:sldIdLst>
            <p14:sldId id="286"/>
            <p14:sldId id="282"/>
            <p14:sldId id="296"/>
            <p14:sldId id="283"/>
            <p14:sldId id="284"/>
            <p14:sldId id="297"/>
            <p14:sldId id="311"/>
            <p14:sldId id="309"/>
            <p14:sldId id="312"/>
            <p14:sldId id="310"/>
            <p14:sldId id="313"/>
            <p14:sldId id="308"/>
          </p14:sldIdLst>
        </p14:section>
        <p14:section name="3-month win pred" id="{88FF8F8E-3D41-44FF-ADC0-9FE6657B0CA9}">
          <p14:sldIdLst>
            <p14:sldId id="300"/>
            <p14:sldId id="301"/>
            <p14:sldId id="304"/>
            <p14:sldId id="294"/>
            <p14:sldId id="316"/>
            <p14:sldId id="317"/>
            <p14:sldId id="318"/>
            <p14:sldId id="319"/>
            <p14:sldId id="320"/>
            <p14:sldId id="321"/>
            <p14:sldId id="324"/>
            <p14:sldId id="322"/>
            <p14:sldId id="314"/>
            <p14:sldId id="290"/>
            <p14:sldId id="266"/>
            <p14:sldId id="268"/>
            <p14:sldId id="269"/>
            <p14:sldId id="278"/>
          </p14:sldIdLst>
        </p14:section>
        <p14:section name="3mon pred - under sampled" id="{84AB0EA1-86FF-479A-ADEC-D13EEE130248}">
          <p14:sldIdLst>
            <p14:sldId id="315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545783-BDC1-4457-803A-76617AC21F84}" v="79" dt="2023-05-02T05:41:50.129"/>
    <p1510:client id="{FBF428AC-B6B7-41D6-AC2B-0829A6204EB2}" v="5" dt="2023-05-02T16:47:46.1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8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A7D5C-3A64-476B-B2EB-2726A0ED30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C7662-B175-4E32-A3DD-61E13E389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03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844406" y="-864501"/>
            <a:ext cx="977953" cy="3156693"/>
            <a:chOff x="685136" y="-246616"/>
            <a:chExt cx="733465" cy="2367520"/>
          </a:xfrm>
        </p:grpSpPr>
        <p:sp>
          <p:nvSpPr>
            <p:cNvPr id="6" name="Rectangle 5"/>
            <p:cNvSpPr/>
            <p:nvPr userDrawn="1"/>
          </p:nvSpPr>
          <p:spPr>
            <a:xfrm>
              <a:off x="685136" y="-246616"/>
              <a:ext cx="733465" cy="23675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8" name="Picture 7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08" y="1380149"/>
              <a:ext cx="489120" cy="62080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70538" y="3688697"/>
            <a:ext cx="10312295" cy="1485992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5333" b="1" i="0" spc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Unnecessarily extra long title of presentation</a:t>
            </a:r>
          </a:p>
        </p:txBody>
      </p:sp>
      <p:sp>
        <p:nvSpPr>
          <p:cNvPr id="11" name="Text Placeholder 1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07592" y="6279762"/>
            <a:ext cx="10312296" cy="370205"/>
          </a:xfrm>
        </p:spPr>
        <p:txBody>
          <a:bodyPr anchor="ctr">
            <a:noAutofit/>
          </a:bodyPr>
          <a:lstStyle>
            <a:lvl1pPr marL="0" indent="0">
              <a:buNone/>
              <a:defRPr sz="1467" b="1" spc="107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INDIANA UNIVERSITY BLOOMINGTON</a:t>
            </a:r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707592" y="3258479"/>
            <a:ext cx="10312296" cy="336549"/>
          </a:xfrm>
        </p:spPr>
        <p:txBody>
          <a:bodyPr anchor="ctr">
            <a:noAutofit/>
          </a:bodyPr>
          <a:lstStyle>
            <a:lvl1pPr marL="0" indent="0">
              <a:buNone/>
              <a:defRPr sz="2400" b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 OR NAME OF SCHOOL, DEPARTMENT, OR UNIT</a:t>
            </a:r>
          </a:p>
        </p:txBody>
      </p:sp>
    </p:spTree>
    <p:extLst>
      <p:ext uri="{BB962C8B-B14F-4D97-AF65-F5344CB8AC3E}">
        <p14:creationId xmlns:p14="http://schemas.microsoft.com/office/powerpoint/2010/main" val="4082940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844406" y="-864501"/>
            <a:ext cx="977953" cy="3156693"/>
            <a:chOff x="685136" y="-246616"/>
            <a:chExt cx="733465" cy="2367520"/>
          </a:xfrm>
        </p:grpSpPr>
        <p:sp>
          <p:nvSpPr>
            <p:cNvPr id="6" name="Rectangle 5"/>
            <p:cNvSpPr/>
            <p:nvPr userDrawn="1"/>
          </p:nvSpPr>
          <p:spPr>
            <a:xfrm>
              <a:off x="685136" y="-246616"/>
              <a:ext cx="733465" cy="23675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8" name="Picture 7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08" y="1380149"/>
              <a:ext cx="489120" cy="62080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70538" y="3688697"/>
            <a:ext cx="10312295" cy="1485992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5333" b="1" i="0" spc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Unnecessarily extra long title of presentation</a:t>
            </a:r>
          </a:p>
        </p:txBody>
      </p:sp>
      <p:sp>
        <p:nvSpPr>
          <p:cNvPr id="11" name="Text Placeholder 1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07592" y="6279762"/>
            <a:ext cx="10312296" cy="370205"/>
          </a:xfrm>
        </p:spPr>
        <p:txBody>
          <a:bodyPr anchor="ctr">
            <a:noAutofit/>
          </a:bodyPr>
          <a:lstStyle>
            <a:lvl1pPr marL="0" indent="0">
              <a:buNone/>
              <a:defRPr sz="1467" b="1" spc="107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INDIANA UNIVERSITY BLOOMINGTON</a:t>
            </a:r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707592" y="3258479"/>
            <a:ext cx="10312296" cy="336549"/>
          </a:xfrm>
        </p:spPr>
        <p:txBody>
          <a:bodyPr anchor="ctr">
            <a:noAutofit/>
          </a:bodyPr>
          <a:lstStyle>
            <a:lvl1pPr marL="0" indent="0">
              <a:buNone/>
              <a:defRPr sz="2400" b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 OR NAME OF SCHOOL, DEPARTMENT, OR UNIT</a:t>
            </a:r>
          </a:p>
        </p:txBody>
      </p:sp>
    </p:spTree>
    <p:extLst>
      <p:ext uri="{BB962C8B-B14F-4D97-AF65-F5344CB8AC3E}">
        <p14:creationId xmlns:p14="http://schemas.microsoft.com/office/powerpoint/2010/main" val="3127258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660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838253" y="318734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838253" y="318734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838253" y="318734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675592" y="3032696"/>
            <a:ext cx="9069976" cy="875880"/>
          </a:xfrm>
        </p:spPr>
        <p:txBody>
          <a:bodyPr anchor="ctr">
            <a:noAutofit/>
          </a:bodyPr>
          <a:lstStyle>
            <a:lvl1pPr>
              <a:defRPr sz="5333" b="1" i="0" spc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701508" y="2708452"/>
            <a:ext cx="4933949" cy="336549"/>
          </a:xfrm>
        </p:spPr>
        <p:txBody>
          <a:bodyPr anchor="ctr">
            <a:noAutofit/>
          </a:bodyPr>
          <a:lstStyle>
            <a:lvl1pPr marL="0" indent="0">
              <a:buNone/>
              <a:defRPr sz="1867" b="1" i="0" spc="67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NUMBER OR SUBTITLE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-19923" y="2709333"/>
            <a:ext cx="198152" cy="1115608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82586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6437" y="1012094"/>
            <a:ext cx="10672521" cy="932087"/>
          </a:xfrm>
        </p:spPr>
        <p:txBody>
          <a:bodyPr>
            <a:normAutofit/>
          </a:bodyPr>
          <a:lstStyle>
            <a:lvl1pPr>
              <a:defRPr sz="4000" b="1" i="0" cap="none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277110"/>
            <a:ext cx="110219" cy="516263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445275" y="379930"/>
            <a:ext cx="4933949" cy="336549"/>
          </a:xfrm>
        </p:spPr>
        <p:txBody>
          <a:bodyPr>
            <a:noAutofit/>
          </a:bodyPr>
          <a:lstStyle>
            <a:lvl1pPr marL="0" indent="0" algn="r">
              <a:buNone/>
              <a:defRPr sz="1467" b="0" i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TITLE OR SUBTITLE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741334" y="47214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691765" y="2172539"/>
            <a:ext cx="10687459" cy="3747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marR="0" indent="-457189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tabLst/>
              <a:defRPr sz="2400">
                <a:solidFill>
                  <a:srgbClr val="404041"/>
                </a:solidFill>
                <a:latin typeface="Arial"/>
                <a:cs typeface="Arial"/>
              </a:defRPr>
            </a:lvl1pPr>
            <a:lvl2pPr>
              <a:lnSpc>
                <a:spcPct val="100000"/>
              </a:lnSpc>
              <a:defRPr sz="2133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2133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2133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2133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41050" y="6215357"/>
            <a:ext cx="12304889" cy="705284"/>
            <a:chOff x="-30788" y="4661517"/>
            <a:chExt cx="9228667" cy="528963"/>
          </a:xfrm>
        </p:grpSpPr>
        <p:sp>
          <p:nvSpPr>
            <p:cNvPr id="14" name="Rectangle 13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6" name="Picture 15" descr="tab-rgb.eps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 userDrawn="1"/>
          </p:nvSpPr>
          <p:spPr>
            <a:xfrm>
              <a:off x="1030972" y="4835279"/>
              <a:ext cx="3613600" cy="2077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INDIANA UNIVERSITY BLOOMINGTON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973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0405" y="619181"/>
            <a:ext cx="6080772" cy="10390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000" b="1" i="0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700405" y="2172540"/>
            <a:ext cx="6080772" cy="3723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>
              <a:lnSpc>
                <a:spcPct val="100000"/>
              </a:lnSpc>
              <a:buFont typeface="Arial"/>
              <a:buChar char="•"/>
              <a:defRPr sz="2400">
                <a:solidFill>
                  <a:srgbClr val="404041"/>
                </a:solidFill>
                <a:latin typeface="Arial"/>
                <a:cs typeface="Arial"/>
              </a:defRPr>
            </a:lvl1pPr>
            <a:lvl2pPr marL="990575" indent="-380990">
              <a:lnSpc>
                <a:spcPct val="100000"/>
              </a:lnSpc>
              <a:buFont typeface="Arial"/>
              <a:buChar char="•"/>
              <a:defRPr sz="2400">
                <a:solidFill>
                  <a:srgbClr val="404041"/>
                </a:solidFill>
                <a:latin typeface="Arial"/>
                <a:cs typeface="Arial"/>
              </a:defRPr>
            </a:lvl2pPr>
            <a:lvl3pPr marL="1523962" indent="-304792">
              <a:lnSpc>
                <a:spcPct val="100000"/>
              </a:lnSpc>
              <a:buFont typeface="Arial"/>
              <a:buChar char="•"/>
              <a:defRPr sz="2400">
                <a:solidFill>
                  <a:srgbClr val="404041"/>
                </a:solidFill>
                <a:latin typeface="Arial"/>
                <a:cs typeface="Arial"/>
              </a:defRPr>
            </a:lvl3pPr>
            <a:lvl4pPr marL="2133547" indent="-304792">
              <a:lnSpc>
                <a:spcPct val="100000"/>
              </a:lnSpc>
              <a:buFont typeface="Arial"/>
              <a:buChar char="•"/>
              <a:defRPr sz="2400">
                <a:solidFill>
                  <a:srgbClr val="404041"/>
                </a:solidFill>
                <a:latin typeface="Arial"/>
                <a:cs typeface="Arial"/>
              </a:defRPr>
            </a:lvl4pPr>
            <a:lvl5pPr marL="2743131" indent="-304792">
              <a:lnSpc>
                <a:spcPct val="100000"/>
              </a:lnSpc>
              <a:buFont typeface="Arial"/>
              <a:buChar char="•"/>
              <a:defRPr sz="24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430745" y="0"/>
            <a:ext cx="476125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49066"/>
            <a:ext cx="110219" cy="516263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847071" y="6215357"/>
            <a:ext cx="516263" cy="705284"/>
            <a:chOff x="635303" y="4661517"/>
            <a:chExt cx="387197" cy="528963"/>
          </a:xfrm>
        </p:grpSpPr>
        <p:sp>
          <p:nvSpPr>
            <p:cNvPr id="11" name="Rectangle 10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2" name="Picture 11" descr="tab-rgb.eps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1282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blac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798" y="1012094"/>
            <a:ext cx="10672545" cy="932087"/>
          </a:xfrm>
        </p:spPr>
        <p:txBody>
          <a:bodyPr>
            <a:normAutofit/>
          </a:bodyPr>
          <a:lstStyle>
            <a:lvl1pPr>
              <a:defRPr sz="4000" b="1" i="0" cap="none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798" y="2173873"/>
            <a:ext cx="10681425" cy="3758359"/>
          </a:xfrm>
        </p:spPr>
        <p:txBody>
          <a:bodyPr>
            <a:normAutofit/>
          </a:bodyPr>
          <a:lstStyle>
            <a:lvl1pPr marL="457189" indent="-457189" algn="l">
              <a:lnSpc>
                <a:spcPct val="100000"/>
              </a:lnSpc>
              <a:buFont typeface="+mj-lt"/>
              <a:buAutoNum type="arabicPeriod"/>
              <a:defRPr sz="2400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445275" y="379930"/>
            <a:ext cx="4933949" cy="336549"/>
          </a:xfrm>
        </p:spPr>
        <p:txBody>
          <a:bodyPr>
            <a:noAutofit/>
          </a:bodyPr>
          <a:lstStyle>
            <a:lvl1pPr marL="0" indent="0" algn="r">
              <a:buNone/>
              <a:defRPr sz="1467" b="0" i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TITLE OR SUBTITLE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0" y="1277110"/>
            <a:ext cx="110219" cy="516263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41050" y="6215357"/>
            <a:ext cx="12304889" cy="705284"/>
            <a:chOff x="-30788" y="4661517"/>
            <a:chExt cx="9228667" cy="5289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5" name="Picture 14" descr="tab-rgb.eps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1030972" y="4835279"/>
              <a:ext cx="3613600" cy="2077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INDIANA UNIVERSITY BLOOMINGTON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4096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833" y="619181"/>
            <a:ext cx="6080772" cy="10390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000" b="1" i="0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706833" y="2172540"/>
            <a:ext cx="6080772" cy="3735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>
              <a:lnSpc>
                <a:spcPct val="100000"/>
              </a:lnSpc>
              <a:buFont typeface="Arial"/>
              <a:buChar char="•"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990575" indent="-380990">
              <a:lnSpc>
                <a:spcPct val="100000"/>
              </a:lnSpc>
              <a:buFont typeface="Arial"/>
              <a:buChar char="•"/>
              <a:defRPr sz="2400">
                <a:solidFill>
                  <a:schemeClr val="bg1"/>
                </a:solidFill>
                <a:latin typeface="Arial"/>
                <a:cs typeface="Arial"/>
              </a:defRPr>
            </a:lvl2pPr>
            <a:lvl3pPr marL="1523962" indent="-304792">
              <a:lnSpc>
                <a:spcPct val="100000"/>
              </a:lnSpc>
              <a:buFont typeface="Arial"/>
              <a:buChar char="•"/>
              <a:defRPr sz="2400">
                <a:solidFill>
                  <a:schemeClr val="bg1"/>
                </a:solidFill>
                <a:latin typeface="Arial"/>
                <a:cs typeface="Arial"/>
              </a:defRPr>
            </a:lvl3pPr>
            <a:lvl4pPr marL="2133547" indent="-304792">
              <a:lnSpc>
                <a:spcPct val="100000"/>
              </a:lnSpc>
              <a:buFont typeface="Arial"/>
              <a:buChar char="•"/>
              <a:defRPr sz="2400">
                <a:solidFill>
                  <a:schemeClr val="bg1"/>
                </a:solidFill>
                <a:latin typeface="Arial"/>
                <a:cs typeface="Arial"/>
              </a:defRPr>
            </a:lvl4pPr>
            <a:lvl5pPr marL="2743131" indent="-304792">
              <a:lnSpc>
                <a:spcPct val="100000"/>
              </a:lnSpc>
              <a:buFont typeface="Arial"/>
              <a:buChar char="•"/>
              <a:defRPr sz="24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419879" y="0"/>
            <a:ext cx="476125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21130" y="649066"/>
            <a:ext cx="110219" cy="516263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847071" y="6215357"/>
            <a:ext cx="516263" cy="705284"/>
            <a:chOff x="635303" y="4661517"/>
            <a:chExt cx="387197" cy="5289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4" name="Picture 13" descr="tab-rgb.eps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8930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41050" y="6215357"/>
            <a:ext cx="12304889" cy="705284"/>
            <a:chOff x="-30788" y="4661517"/>
            <a:chExt cx="9228667" cy="528963"/>
          </a:xfrm>
        </p:grpSpPr>
        <p:sp>
          <p:nvSpPr>
            <p:cNvPr id="9" name="Rectangle 8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1" name="Picture 10" descr="tab-rgb.eps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 userDrawn="1"/>
          </p:nvSpPr>
          <p:spPr>
            <a:xfrm>
              <a:off x="1030972" y="4835279"/>
              <a:ext cx="3613600" cy="2077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INDIANA UNIVERSITY BLOOMINGTON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4722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41050" y="6215357"/>
            <a:ext cx="12304889" cy="705284"/>
            <a:chOff x="-30788" y="4661517"/>
            <a:chExt cx="9228667" cy="5289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5" name="Picture 14" descr="tab-rgb.eps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1030972" y="4835279"/>
              <a:ext cx="3613600" cy="2077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INDIANA UNIVERSITY BLOOMINGTON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5164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IUPUI lockup">
    <p:bg>
      <p:bgPr>
        <a:solidFill>
          <a:srgbClr val="69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 userDrawn="1">
            <p:ph idx="1"/>
          </p:nvPr>
        </p:nvSpPr>
        <p:spPr>
          <a:xfrm>
            <a:off x="715470" y="907197"/>
            <a:ext cx="10478913" cy="3628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609585" indent="0">
              <a:lnSpc>
                <a:spcPct val="100000"/>
              </a:lnSpc>
              <a:buNone/>
              <a:defRPr sz="2133">
                <a:solidFill>
                  <a:schemeClr val="bg1"/>
                </a:solidFill>
                <a:latin typeface="Arial"/>
                <a:cs typeface="Arial"/>
              </a:defRPr>
            </a:lvl2pPr>
            <a:lvl3pPr marL="1219170" indent="0">
              <a:lnSpc>
                <a:spcPct val="100000"/>
              </a:lnSpc>
              <a:buNone/>
              <a:defRPr sz="2133">
                <a:solidFill>
                  <a:schemeClr val="bg1"/>
                </a:solidFill>
                <a:latin typeface="Arial"/>
                <a:cs typeface="Arial"/>
              </a:defRPr>
            </a:lvl3pPr>
            <a:lvl4pPr marL="1828754" indent="0">
              <a:lnSpc>
                <a:spcPct val="100000"/>
              </a:lnSpc>
              <a:buNone/>
              <a:defRPr sz="2133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2133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21130" y="907197"/>
            <a:ext cx="110219" cy="516263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 userDrawn="1"/>
        </p:nvSpPr>
        <p:spPr>
          <a:xfrm>
            <a:off x="841389" y="5647448"/>
            <a:ext cx="714840" cy="1229441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D10E6-FF8A-CC4E-B6D5-BFBD2D0FE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083" t="-148" r="-1556" b="28718"/>
          <a:stretch/>
        </p:blipFill>
        <p:spPr>
          <a:xfrm>
            <a:off x="1653980" y="5529699"/>
            <a:ext cx="6162969" cy="609600"/>
          </a:xfrm>
          <a:prstGeom prst="rect">
            <a:avLst/>
          </a:prstGeom>
        </p:spPr>
      </p:pic>
      <p:pic>
        <p:nvPicPr>
          <p:cNvPr id="13" name="Picture 12" descr="tab-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61" y="5768089"/>
            <a:ext cx="476700" cy="60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8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49189" y="846139"/>
            <a:ext cx="906997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9189" y="2119918"/>
            <a:ext cx="9069976" cy="4287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3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</p:sldLayoutIdLst>
  <p:txStyles>
    <p:titleStyle>
      <a:lvl1pPr algn="l" defTabSz="609585" rtl="0" eaLnBrk="1" latinLnBrk="0" hangingPunct="1">
        <a:spcBef>
          <a:spcPct val="0"/>
        </a:spcBef>
        <a:buNone/>
        <a:defRPr sz="4267" b="1" i="0" kern="100" spc="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Clr>
          <a:schemeClr val="tx1">
            <a:lumMod val="50000"/>
            <a:lumOff val="50000"/>
          </a:schemeClr>
        </a:buClr>
        <a:buSzPct val="100000"/>
        <a:buFont typeface="Wingdings" charset="2"/>
        <a:buChar char="§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Arial"/>
        <a:buChar char="»"/>
        <a:defRPr sz="2400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38" y="3688698"/>
            <a:ext cx="10312295" cy="958399"/>
          </a:xfrm>
        </p:spPr>
        <p:txBody>
          <a:bodyPr>
            <a:normAutofit/>
          </a:bodyPr>
          <a:lstStyle/>
          <a:p>
            <a:r>
              <a:rPr lang="en-US" sz="4250" dirty="0"/>
              <a:t>Independent Study Final Presentation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INDIANA UNIVERSITY BLOOMINGTON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Kelley School of Business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77BB1-F68F-0170-505B-720C4EF69BF9}"/>
              </a:ext>
            </a:extLst>
          </p:cNvPr>
          <p:cNvSpPr txBox="1"/>
          <p:nvPr/>
        </p:nvSpPr>
        <p:spPr>
          <a:xfrm>
            <a:off x="802640" y="4836160"/>
            <a:ext cx="237744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05/02/2023</a:t>
            </a:r>
          </a:p>
        </p:txBody>
      </p:sp>
    </p:spTree>
    <p:extLst>
      <p:ext uri="{BB962C8B-B14F-4D97-AF65-F5344CB8AC3E}">
        <p14:creationId xmlns:p14="http://schemas.microsoft.com/office/powerpoint/2010/main" val="2017027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Feature engineering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405" y="1567425"/>
            <a:ext cx="11125836" cy="49259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Font typeface="+mj-lt"/>
              <a:buAutoNum type="arabicPeriod" startAt="3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Created categories for different DIAG/PROC codes and created a new column with 1/0 wherever codes belonging to that category are present</a:t>
            </a:r>
          </a:p>
          <a:p>
            <a:pPr marL="457200" indent="-457200" algn="just">
              <a:buFont typeface="+mj-lt"/>
              <a:buAutoNum type="arabicPeriod" startAt="3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90586" lvl="1" indent="-457200" algn="just">
              <a:buFont typeface="+mj-lt"/>
              <a:buAutoNum type="arabicPeriod" startAt="3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F2F93-27C6-72A4-A4FA-B9E27B6C6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880" y="2216495"/>
            <a:ext cx="2662180" cy="455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68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Data Preparation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405" y="1567425"/>
            <a:ext cx="11125836" cy="49259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Identified patients with at least one opioid prescription (using NDC codes)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Filtered for the above patients in Inpatient data (data – Confinement, col - PATID)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Within above patients, filtered out for cancer patients using procedure codes (data – Confinement, cols – PROC, PATID)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Finally, filtered for patients with opioid diagnosis using diagnosis codes (data – Confinement, cols – DIAG)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Sampled for patients from rest of the non-opioid harm patients based on number of opioid harm patients</a:t>
            </a:r>
          </a:p>
          <a:p>
            <a:pPr marL="0" indent="0" algn="just">
              <a:buNone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548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85" y="0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Exploratory data analysis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03965-269A-BF72-F465-1343F969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185" y="938370"/>
            <a:ext cx="3733992" cy="2338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6B84E4-28D3-B905-5308-9894CDA27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564" y="984630"/>
            <a:ext cx="3733992" cy="2292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F6C4FD-47B0-68C6-711E-1B936C9BC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714" y="3961363"/>
            <a:ext cx="3742463" cy="2642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61E7BD-CC42-D741-6208-FA0ECDF1D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564" y="3827549"/>
            <a:ext cx="4165550" cy="276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98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85" y="0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Exploratory data analysis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5C9057-D77E-055E-D9EE-E6AC98FE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770" y="801920"/>
            <a:ext cx="8918070" cy="579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1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Exploratory data analysis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03492-AFF9-A272-C9BA-A4F84223A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82" y="1571334"/>
            <a:ext cx="8015851" cy="4128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110078-F335-8D13-E8B6-DA3667978085}"/>
              </a:ext>
            </a:extLst>
          </p:cNvPr>
          <p:cNvSpPr txBox="1"/>
          <p:nvPr/>
        </p:nvSpPr>
        <p:spPr>
          <a:xfrm>
            <a:off x="8686800" y="1571334"/>
            <a:ext cx="329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None of the columns show normal distribution except Age. Scaled features based on their distributions</a:t>
            </a:r>
          </a:p>
        </p:txBody>
      </p:sp>
    </p:spTree>
    <p:extLst>
      <p:ext uri="{BB962C8B-B14F-4D97-AF65-F5344CB8AC3E}">
        <p14:creationId xmlns:p14="http://schemas.microsoft.com/office/powerpoint/2010/main" val="708795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095DE277-DD61-8FC9-A0F9-7ED2180EC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97" y="283028"/>
            <a:ext cx="6734246" cy="59314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27C58B-BF05-F9C3-BA7F-1457DAE283A4}"/>
              </a:ext>
            </a:extLst>
          </p:cNvPr>
          <p:cNvSpPr txBox="1"/>
          <p:nvPr/>
        </p:nvSpPr>
        <p:spPr>
          <a:xfrm>
            <a:off x="7101840" y="5374643"/>
            <a:ext cx="478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Did not observe high correlation between features and also high VIF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B29FB1-25F6-7DDF-81A6-EADD29A56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120" y="283028"/>
            <a:ext cx="3119120" cy="458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67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Model results - LR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BC0B6-1BDB-B11D-8036-B9DCFA521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24" y="2269273"/>
            <a:ext cx="3656884" cy="1159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2D9FAA-F2CE-357F-7978-C435A5470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484" y="2269273"/>
            <a:ext cx="5074935" cy="3891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2F5779-CC30-3B48-03FD-C0FF5AAAC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644" y="3737337"/>
            <a:ext cx="3693873" cy="24124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1D1DAB-4422-2D3E-BE5D-C138F1858031}"/>
              </a:ext>
            </a:extLst>
          </p:cNvPr>
          <p:cNvSpPr txBox="1"/>
          <p:nvPr/>
        </p:nvSpPr>
        <p:spPr>
          <a:xfrm>
            <a:off x="814039" y="1392652"/>
            <a:ext cx="1101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parameters from grid search: l1_ratio=0.25, penalty='l1', solver='</a:t>
            </a:r>
            <a:r>
              <a:rPr lang="en-US" dirty="0" err="1"/>
              <a:t>liblinear</a:t>
            </a:r>
            <a:r>
              <a:rPr lang="en-US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721381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Model results - LR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D78BD-FE31-DFF7-C9AA-6B95A25B9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628" y="1492904"/>
            <a:ext cx="6329523" cy="48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08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Model results - RF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D1DAB-4422-2D3E-BE5D-C138F1858031}"/>
              </a:ext>
            </a:extLst>
          </p:cNvPr>
          <p:cNvSpPr txBox="1"/>
          <p:nvPr/>
        </p:nvSpPr>
        <p:spPr>
          <a:xfrm>
            <a:off x="814039" y="1392652"/>
            <a:ext cx="1101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parameters from grid search: </a:t>
            </a:r>
            <a:r>
              <a:rPr lang="en-US" dirty="0" err="1"/>
              <a:t>max_depth</a:t>
            </a:r>
            <a:r>
              <a:rPr lang="en-US" dirty="0"/>
              <a:t>=6, </a:t>
            </a:r>
            <a:r>
              <a:rPr lang="en-US" dirty="0" err="1"/>
              <a:t>max_features</a:t>
            </a:r>
            <a:r>
              <a:rPr lang="en-US" dirty="0"/>
              <a:t>=8, </a:t>
            </a:r>
            <a:r>
              <a:rPr lang="en-US" dirty="0" err="1"/>
              <a:t>min_samples_leaf</a:t>
            </a:r>
            <a:r>
              <a:rPr lang="en-US" dirty="0"/>
              <a:t>=6,n_estimators=120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926424-3C7A-D252-40A8-499FC239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317" y="2267248"/>
            <a:ext cx="3818061" cy="1209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E2394-AA31-ED4B-5F88-A7E9FC1CC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17" y="3737840"/>
            <a:ext cx="4105438" cy="26172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48590D-7EE1-6CDF-CCB2-216C1B584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891" y="2284498"/>
            <a:ext cx="4965553" cy="379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13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Model results - RF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6A252-F948-1DB6-080B-964F7FDC4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49020"/>
            <a:ext cx="6094694" cy="4004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C508DA-1322-FFC2-3673-CDC3DE953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72" y="1738229"/>
            <a:ext cx="5969928" cy="391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18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Objectives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405" y="1567425"/>
            <a:ext cx="11125836" cy="49259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 the event of opioid overdose (based on diagnosis codes) for patients based on their historical medical records – fixed data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 the event of opioid overdose for the subsequent 3 months window based on their previous 3 months medical records from the time of a patient’s first opioid prescription – fixed baseline 3-month data</a:t>
            </a:r>
          </a:p>
          <a:p>
            <a:pPr marL="0" indent="0" algn="just">
              <a:buNone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progress</a:t>
            </a:r>
          </a:p>
          <a:p>
            <a:pPr marL="457200" indent="-457200" algn="just">
              <a:buFont typeface="+mj-lt"/>
              <a:buAutoNum type="arabicPeriod" startAt="3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 the event of opioid overdose for the subsequent 3 months window from every 3 months medical records from the time of a patient’s first opioid prescription – rolling window 3-month data</a:t>
            </a:r>
          </a:p>
          <a:p>
            <a:pPr marL="457200" indent="-457200" algn="just">
              <a:buFont typeface="+mj-lt"/>
              <a:buAutoNum type="arabicPeriod" startAt="6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693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Model results - XGB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D1DAB-4422-2D3E-BE5D-C138F1858031}"/>
              </a:ext>
            </a:extLst>
          </p:cNvPr>
          <p:cNvSpPr txBox="1"/>
          <p:nvPr/>
        </p:nvSpPr>
        <p:spPr>
          <a:xfrm>
            <a:off x="814039" y="1392652"/>
            <a:ext cx="11012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parameters from grid search: 'gamma': 1.05, '</a:t>
            </a:r>
            <a:r>
              <a:rPr lang="en-US" dirty="0" err="1"/>
              <a:t>learning_rate</a:t>
            </a:r>
            <a:r>
              <a:rPr lang="en-US" dirty="0"/>
              <a:t>': 0.85, '</a:t>
            </a:r>
            <a:r>
              <a:rPr lang="en-US" dirty="0" err="1"/>
              <a:t>max_depth</a:t>
            </a:r>
            <a:r>
              <a:rPr lang="en-US" dirty="0"/>
              <a:t>': 3, '</a:t>
            </a:r>
            <a:r>
              <a:rPr lang="en-US" dirty="0" err="1"/>
              <a:t>reg_lambda</a:t>
            </a:r>
            <a:r>
              <a:rPr lang="en-US" dirty="0"/>
              <a:t>': 0.9, '</a:t>
            </a:r>
            <a:r>
              <a:rPr lang="en-US" dirty="0" err="1"/>
              <a:t>scale_pos_weight</a:t>
            </a:r>
            <a:r>
              <a:rPr lang="en-US" dirty="0"/>
              <a:t>': 1.2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05740-5E67-9772-F4EC-0F14B7114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138" y="2204069"/>
            <a:ext cx="3822972" cy="1224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8D1E72-6005-B6E4-6E17-B83B6B7AF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076" y="3682498"/>
            <a:ext cx="4324924" cy="2810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7C9B60-B3E8-7EAA-0DAA-C54782B1E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311" y="2204069"/>
            <a:ext cx="5042020" cy="39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67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Model results - XGB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0F092-ACA8-E54E-6039-F55A9F09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704"/>
            <a:ext cx="6106881" cy="4009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16CE32-E3D7-8C10-D0CC-585C27ABC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45" y="1688704"/>
            <a:ext cx="5949955" cy="38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45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Model </a:t>
            </a:r>
            <a:r>
              <a:rPr lang="en-US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results comparison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1BB9DD-30D5-7217-EB8A-35CD7AB06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157578"/>
              </p:ext>
            </p:extLst>
          </p:nvPr>
        </p:nvGraphicFramePr>
        <p:xfrm>
          <a:off x="1124151" y="1533293"/>
          <a:ext cx="9514112" cy="14871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8528">
                  <a:extLst>
                    <a:ext uri="{9D8B030D-6E8A-4147-A177-3AD203B41FA5}">
                      <a16:colId xmlns:a16="http://schemas.microsoft.com/office/drawing/2014/main" val="2401703924"/>
                    </a:ext>
                  </a:extLst>
                </a:gridCol>
                <a:gridCol w="2378528">
                  <a:extLst>
                    <a:ext uri="{9D8B030D-6E8A-4147-A177-3AD203B41FA5}">
                      <a16:colId xmlns:a16="http://schemas.microsoft.com/office/drawing/2014/main" val="3487365067"/>
                    </a:ext>
                  </a:extLst>
                </a:gridCol>
                <a:gridCol w="2378528">
                  <a:extLst>
                    <a:ext uri="{9D8B030D-6E8A-4147-A177-3AD203B41FA5}">
                      <a16:colId xmlns:a16="http://schemas.microsoft.com/office/drawing/2014/main" val="1601150821"/>
                    </a:ext>
                  </a:extLst>
                </a:gridCol>
                <a:gridCol w="2378528">
                  <a:extLst>
                    <a:ext uri="{9D8B030D-6E8A-4147-A177-3AD203B41FA5}">
                      <a16:colId xmlns:a16="http://schemas.microsoft.com/office/drawing/2014/main" val="1382685109"/>
                    </a:ext>
                  </a:extLst>
                </a:gridCol>
              </a:tblGrid>
              <a:tr h="32546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F1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AUCROC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757185"/>
                  </a:ext>
                </a:extLst>
              </a:tr>
              <a:tr h="3493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71%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636234"/>
                  </a:ext>
                </a:extLst>
              </a:tr>
              <a:tr h="4012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Random Forest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578253"/>
                  </a:ext>
                </a:extLst>
              </a:tr>
              <a:tr h="4012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XGBoost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87689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05E49A-F49D-1B4F-EF4A-9F064E36B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915768"/>
              </p:ext>
            </p:extLst>
          </p:nvPr>
        </p:nvGraphicFramePr>
        <p:xfrm>
          <a:off x="2676293" y="3429000"/>
          <a:ext cx="7961970" cy="25815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3990">
                  <a:extLst>
                    <a:ext uri="{9D8B030D-6E8A-4147-A177-3AD203B41FA5}">
                      <a16:colId xmlns:a16="http://schemas.microsoft.com/office/drawing/2014/main" val="3487365067"/>
                    </a:ext>
                  </a:extLst>
                </a:gridCol>
                <a:gridCol w="2783452">
                  <a:extLst>
                    <a:ext uri="{9D8B030D-6E8A-4147-A177-3AD203B41FA5}">
                      <a16:colId xmlns:a16="http://schemas.microsoft.com/office/drawing/2014/main" val="1601150821"/>
                    </a:ext>
                  </a:extLst>
                </a:gridCol>
                <a:gridCol w="2524528">
                  <a:extLst>
                    <a:ext uri="{9D8B030D-6E8A-4147-A177-3AD203B41FA5}">
                      <a16:colId xmlns:a16="http://schemas.microsoft.com/office/drawing/2014/main" val="1382685109"/>
                    </a:ext>
                  </a:extLst>
                </a:gridCol>
              </a:tblGrid>
              <a:tr h="35536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Random Forest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XGBoost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757185"/>
                  </a:ext>
                </a:extLst>
              </a:tr>
              <a:tr h="4737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MATERNITY_IND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MATERNITY_IND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636234"/>
                  </a:ext>
                </a:extLst>
              </a:tr>
              <a:tr h="4380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SUB_WITHDRAWAL_DIAG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MATERNITY_IND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578253"/>
                  </a:ext>
                </a:extLst>
              </a:tr>
              <a:tr h="4381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SUB_ABUSE_DIAG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MENTAL_DISORDER_DIAG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STD_COST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76890"/>
                  </a:ext>
                </a:extLst>
              </a:tr>
              <a:tr h="4381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LUNG_REL_DIAG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LUNG_REL_DIAG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LUNG_REL_DIAG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277710"/>
                  </a:ext>
                </a:extLst>
              </a:tr>
              <a:tr h="4381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SUB_REL_PROC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SUB_ABUSE_DIAG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OTHER_DIAG_POS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5426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331EBEE-5169-D89D-62CA-410E3D6151AB}"/>
              </a:ext>
            </a:extLst>
          </p:cNvPr>
          <p:cNvSpPr txBox="1"/>
          <p:nvPr/>
        </p:nvSpPr>
        <p:spPr>
          <a:xfrm>
            <a:off x="1124151" y="3847379"/>
            <a:ext cx="14496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features – based on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463579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Data Preparation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405" y="1567425"/>
            <a:ext cx="11125836" cy="49259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Identified patients with at least one opioid prescription (using NDC codes)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Filtered for the above patients in Inpatient data (data – Confinement, col - PATID)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Within above patients, filtered out for cancer patients using procedure codes (data – Confinement, cols – PROC, PATID)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Finally, filtered for patients with opioid diagnosis using diagnosis codes (data – Confinement, cols – DIAG)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Sampled for patients from rest of the non-opioid harm patients based on number of opioid harm patients</a:t>
            </a:r>
          </a:p>
          <a:p>
            <a:pPr marL="0" indent="0" algn="just">
              <a:buNone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708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85" y="0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Exploratory data analysis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7A1183-0E79-46F5-2E47-20D4E5598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714" y="990888"/>
            <a:ext cx="3639140" cy="25533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C5DE61-5A9A-0F81-E6E3-554B33BA4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265" y="990888"/>
            <a:ext cx="3790249" cy="25888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D9CC70-450D-0FA2-9124-90762F6D8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475" y="3796776"/>
            <a:ext cx="3639140" cy="25787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D88E1D-123D-61A3-588B-124E1C730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265" y="3796776"/>
            <a:ext cx="3790249" cy="280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88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127C58B-BF05-F9C3-BA7F-1457DAE283A4}"/>
              </a:ext>
            </a:extLst>
          </p:cNvPr>
          <p:cNvSpPr txBox="1"/>
          <p:nvPr/>
        </p:nvSpPr>
        <p:spPr>
          <a:xfrm>
            <a:off x="7101840" y="5374643"/>
            <a:ext cx="478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Did not observe high correlation between features and also high VIF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1EA22-1BBD-8AE5-6C7D-9B6E2976C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70" y="578460"/>
            <a:ext cx="5829091" cy="5005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89BD1-5A3D-8803-B38E-0B984FDA7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302" y="400040"/>
            <a:ext cx="2089425" cy="469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26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Dealing with data imbalance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405" y="1567425"/>
            <a:ext cx="11125836" cy="49259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have severe class imbalance in data with only 2% of opioid harm patients. Few ways I’ve explored to deal with this issue:</a:t>
            </a:r>
          </a:p>
          <a:p>
            <a:pPr marL="990586" lvl="1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Changing probability threshold – checked for different thresholds for optimal value by looking at AUC-ROC and precision-recall curves</a:t>
            </a:r>
          </a:p>
          <a:p>
            <a:pPr marL="990586" lvl="1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Cost sensitive algorithms – assigning weights based on class distribution for coefficient update</a:t>
            </a:r>
          </a:p>
          <a:p>
            <a:pPr marL="990586" lvl="1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Oversampling &amp; Under sampling</a:t>
            </a:r>
          </a:p>
          <a:p>
            <a:pPr marL="990586" lvl="1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Synthetic sample generation – SMOTE </a:t>
            </a:r>
          </a:p>
          <a:p>
            <a:pPr marL="533386" lvl="1" indent="0" algn="just">
              <a:buNone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Got best results using smote sampled data compared to other methods</a:t>
            </a:r>
          </a:p>
          <a:p>
            <a:pPr marL="990586" lvl="1" indent="-457200" algn="just">
              <a:buFont typeface="+mj-lt"/>
              <a:buAutoNum type="arabicPeriod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33386" lvl="1" indent="0" algn="just">
              <a:buNone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807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Model results - LR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D1DAB-4422-2D3E-BE5D-C138F1858031}"/>
              </a:ext>
            </a:extLst>
          </p:cNvPr>
          <p:cNvSpPr txBox="1"/>
          <p:nvPr/>
        </p:nvSpPr>
        <p:spPr>
          <a:xfrm>
            <a:off x="814039" y="1392652"/>
            <a:ext cx="1101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parameters from grid search: l1_ratio=0.25, penalty='l1', solver='</a:t>
            </a:r>
            <a:r>
              <a:rPr lang="en-US" dirty="0" err="1"/>
              <a:t>liblinear</a:t>
            </a:r>
            <a:r>
              <a:rPr lang="en-US" dirty="0"/>
              <a:t>'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0CBDBC-FC29-5AAB-5906-1A57AB060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5583"/>
            <a:ext cx="6533004" cy="1942499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1BBFBE76-4909-8C0A-276F-6F580A51A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96" y="1990389"/>
            <a:ext cx="5714604" cy="430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76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Model results - LR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54D83F3-5770-768E-E0F0-8D13DFA64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824" y="0"/>
            <a:ext cx="6446771" cy="663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02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Model results - RF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D1DAB-4422-2D3E-BE5D-C138F1858031}"/>
              </a:ext>
            </a:extLst>
          </p:cNvPr>
          <p:cNvSpPr txBox="1"/>
          <p:nvPr/>
        </p:nvSpPr>
        <p:spPr>
          <a:xfrm>
            <a:off x="814039" y="1392652"/>
            <a:ext cx="1101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parameters from grid search: </a:t>
            </a:r>
            <a:r>
              <a:rPr lang="en-US" dirty="0" err="1"/>
              <a:t>max_depth</a:t>
            </a:r>
            <a:r>
              <a:rPr lang="en-US" dirty="0"/>
              <a:t>=7, </a:t>
            </a:r>
            <a:r>
              <a:rPr lang="en-US" dirty="0" err="1"/>
              <a:t>max_features</a:t>
            </a:r>
            <a:r>
              <a:rPr lang="en-US" dirty="0"/>
              <a:t>='log2',n_estimators=500,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5A5B42-29B0-C4E6-CD2C-6ED06245F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8162"/>
            <a:ext cx="6337501" cy="1995840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31CD9A08-7ED9-603C-3CC1-3E5F2D93D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01" y="2052657"/>
            <a:ext cx="5375999" cy="40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32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Objectives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4F85EB-0C70-B0FD-0594-65BA0B4E1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912" y="1779348"/>
            <a:ext cx="8987956" cy="420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93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Model results - RF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E591BF1-79A8-2C86-EB98-4C856A759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160" y="1403694"/>
            <a:ext cx="6015840" cy="4479881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C669C985-B8D7-71FB-A540-BF4F6BC28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694"/>
            <a:ext cx="6180026" cy="46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61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Model results - XGB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D1DAB-4422-2D3E-BE5D-C138F1858031}"/>
              </a:ext>
            </a:extLst>
          </p:cNvPr>
          <p:cNvSpPr txBox="1"/>
          <p:nvPr/>
        </p:nvSpPr>
        <p:spPr>
          <a:xfrm>
            <a:off x="814039" y="1392652"/>
            <a:ext cx="11012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parameters from grid search: gamma = 1.05, </a:t>
            </a:r>
            <a:r>
              <a:rPr lang="en-US" dirty="0" err="1"/>
              <a:t>learning_rate</a:t>
            </a:r>
            <a:r>
              <a:rPr lang="en-US" dirty="0"/>
              <a:t> = 0.85, </a:t>
            </a:r>
            <a:r>
              <a:rPr lang="en-US" dirty="0" err="1"/>
              <a:t>max_depth</a:t>
            </a:r>
            <a:r>
              <a:rPr lang="en-US" dirty="0"/>
              <a:t> = 3, </a:t>
            </a:r>
            <a:r>
              <a:rPr lang="en-US" dirty="0" err="1"/>
              <a:t>reg_lambda</a:t>
            </a:r>
            <a:r>
              <a:rPr lang="en-US" dirty="0"/>
              <a:t>= 1, </a:t>
            </a:r>
            <a:r>
              <a:rPr lang="en-US" dirty="0" err="1"/>
              <a:t>scale_pos_weight</a:t>
            </a:r>
            <a:r>
              <a:rPr lang="en-US" dirty="0"/>
              <a:t> =1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CDAABA-A852-4AA0-D0FF-5E1AFF86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4571"/>
            <a:ext cx="6129648" cy="1991407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A3776BA5-0A6D-B673-BE53-96554C7DB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477" y="2038983"/>
            <a:ext cx="5511403" cy="41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74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Model results - XGB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6EEEF2F2-6E42-AD84-A524-C1E7B8756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254"/>
            <a:ext cx="6093714" cy="4537872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FF7BBC-6B2F-9740-03BA-84F5EA495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286" y="1312254"/>
            <a:ext cx="6093714" cy="45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77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Model </a:t>
            </a:r>
            <a:r>
              <a:rPr lang="en-US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results comparison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BA7E76F-F34C-E1FC-256C-1E245F9A9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86" y="1320365"/>
            <a:ext cx="9415309" cy="51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99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Model </a:t>
            </a:r>
            <a:r>
              <a:rPr lang="en-US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results comparison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1BB9DD-30D5-7217-EB8A-35CD7AB06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279614"/>
              </p:ext>
            </p:extLst>
          </p:nvPr>
        </p:nvGraphicFramePr>
        <p:xfrm>
          <a:off x="1124151" y="1533293"/>
          <a:ext cx="9514112" cy="14871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8528">
                  <a:extLst>
                    <a:ext uri="{9D8B030D-6E8A-4147-A177-3AD203B41FA5}">
                      <a16:colId xmlns:a16="http://schemas.microsoft.com/office/drawing/2014/main" val="2401703924"/>
                    </a:ext>
                  </a:extLst>
                </a:gridCol>
                <a:gridCol w="2378528">
                  <a:extLst>
                    <a:ext uri="{9D8B030D-6E8A-4147-A177-3AD203B41FA5}">
                      <a16:colId xmlns:a16="http://schemas.microsoft.com/office/drawing/2014/main" val="3487365067"/>
                    </a:ext>
                  </a:extLst>
                </a:gridCol>
                <a:gridCol w="2378528">
                  <a:extLst>
                    <a:ext uri="{9D8B030D-6E8A-4147-A177-3AD203B41FA5}">
                      <a16:colId xmlns:a16="http://schemas.microsoft.com/office/drawing/2014/main" val="1601150821"/>
                    </a:ext>
                  </a:extLst>
                </a:gridCol>
                <a:gridCol w="2378528">
                  <a:extLst>
                    <a:ext uri="{9D8B030D-6E8A-4147-A177-3AD203B41FA5}">
                      <a16:colId xmlns:a16="http://schemas.microsoft.com/office/drawing/2014/main" val="1382685109"/>
                    </a:ext>
                  </a:extLst>
                </a:gridCol>
              </a:tblGrid>
              <a:tr h="32546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F1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AUCROC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757185"/>
                  </a:ext>
                </a:extLst>
              </a:tr>
              <a:tr h="3493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636234"/>
                  </a:ext>
                </a:extLst>
              </a:tr>
              <a:tr h="4012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Random Forest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578253"/>
                  </a:ext>
                </a:extLst>
              </a:tr>
              <a:tr h="4012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XGBoost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87689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05E49A-F49D-1B4F-EF4A-9F064E36B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044819"/>
              </p:ext>
            </p:extLst>
          </p:nvPr>
        </p:nvGraphicFramePr>
        <p:xfrm>
          <a:off x="2676293" y="3429000"/>
          <a:ext cx="7961970" cy="25815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3990">
                  <a:extLst>
                    <a:ext uri="{9D8B030D-6E8A-4147-A177-3AD203B41FA5}">
                      <a16:colId xmlns:a16="http://schemas.microsoft.com/office/drawing/2014/main" val="3487365067"/>
                    </a:ext>
                  </a:extLst>
                </a:gridCol>
                <a:gridCol w="2783452">
                  <a:extLst>
                    <a:ext uri="{9D8B030D-6E8A-4147-A177-3AD203B41FA5}">
                      <a16:colId xmlns:a16="http://schemas.microsoft.com/office/drawing/2014/main" val="1601150821"/>
                    </a:ext>
                  </a:extLst>
                </a:gridCol>
                <a:gridCol w="2524528">
                  <a:extLst>
                    <a:ext uri="{9D8B030D-6E8A-4147-A177-3AD203B41FA5}">
                      <a16:colId xmlns:a16="http://schemas.microsoft.com/office/drawing/2014/main" val="1382685109"/>
                    </a:ext>
                  </a:extLst>
                </a:gridCol>
              </a:tblGrid>
              <a:tr h="35536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Random Forest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XGBoost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757185"/>
                  </a:ext>
                </a:extLst>
              </a:tr>
              <a:tr h="4737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SUB_ABUSE_DIAG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PREV_3MON_OP_HARM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PREV_3MON_OP_HARM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636234"/>
                  </a:ext>
                </a:extLst>
              </a:tr>
              <a:tr h="4380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PREV_3MON_OP_HARM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MAJ_SURG_IND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MAJ_SURG_IND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578253"/>
                  </a:ext>
                </a:extLst>
              </a:tr>
              <a:tr h="4381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LUNG_REL_DIAG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MATERNITY_IND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LUNG_REL_DIAG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76890"/>
                  </a:ext>
                </a:extLst>
              </a:tr>
              <a:tr h="4381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MATERNITY_IND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MENTAL_DISORDER_DIAG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MATERNITY_IND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277710"/>
                  </a:ext>
                </a:extLst>
              </a:tr>
              <a:tr h="4381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HEART_REL_PROC_NEG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SUB_ABUSE_DIAG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SUB_ABUSE_DIAG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426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331EBEE-5169-D89D-62CA-410E3D6151AB}"/>
              </a:ext>
            </a:extLst>
          </p:cNvPr>
          <p:cNvSpPr txBox="1"/>
          <p:nvPr/>
        </p:nvSpPr>
        <p:spPr>
          <a:xfrm>
            <a:off x="1124151" y="3847379"/>
            <a:ext cx="14496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features – based on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3123546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Work in progress and future steps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845" y="1567425"/>
            <a:ext cx="11125836" cy="49259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876286" lvl="1" indent="-342900" algn="just"/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preprocessing, feature engineering, feature elimination and model fine tuning for better results</a:t>
            </a:r>
          </a:p>
          <a:p>
            <a:pPr marL="876286" lvl="1" indent="-342900" algn="just"/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Rolling window creation for every 3-months</a:t>
            </a:r>
          </a:p>
          <a:p>
            <a:pPr marL="876286" lvl="1" indent="-342900" algn="just"/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Try different neural network architectures for classification</a:t>
            </a:r>
          </a:p>
          <a:p>
            <a:pPr marL="533386" lvl="1" indent="0" algn="just">
              <a:buNone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76286" lvl="1" indent="-342900" algn="just"/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33386" lvl="1" indent="0" algn="just">
              <a:buNone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77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73D0-BECD-5694-C917-0BAEFE8D4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592" y="2809671"/>
            <a:ext cx="9069976" cy="875880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088065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Data preprocessing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405" y="1567425"/>
            <a:ext cx="11125836" cy="49259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enrollment data</a:t>
            </a:r>
          </a:p>
          <a:p>
            <a:pPr marL="990586" lvl="1" indent="-457200" algn="just"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Columns created – ‘Total months of coverage’, ‘Age’</a:t>
            </a:r>
          </a:p>
          <a:p>
            <a:pPr marL="990586" lvl="1" indent="-457200" algn="just"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Columns removed - 'PAT_PLANID', 'ASO', 'BUS', 'CDHP', 'ELIGEFF', 'ELIGEND’, 'FAMILY_ID',  'GROUP_NBR', 'HEALTH_EXCH', 'LIS_DUAL’, 'PRODUCT', 'YRDOB'</a:t>
            </a:r>
          </a:p>
          <a:p>
            <a:pPr marL="533386" lvl="1" indent="0" algn="just">
              <a:buNone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Table">
            <a:extLst>
              <a:ext uri="{FF2B5EF4-FFF2-40B4-BE49-F238E27FC236}">
                <a16:creationId xmlns:a16="http://schemas.microsoft.com/office/drawing/2014/main" id="{8B30846C-783C-B1CD-1802-1646A5AF9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1" y="3672840"/>
            <a:ext cx="6144520" cy="25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22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Data preprocessing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405" y="1567425"/>
            <a:ext cx="11125836" cy="49259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Confinement Inpatient data</a:t>
            </a:r>
          </a:p>
          <a:p>
            <a:pPr marL="990586" lvl="1" indent="-457200" algn="just"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Columns removed - 'PAT_PLANID', 'ADMIT_DATE', 'CHARGE', 'COINS', 'CONF_ID’, 'COPAY', 'DEDUCT', 'DISCH_DATE', 'DSTATUS', 'IPSTATUS', 'POS', 'PROV', 'STD_COST_YR', 'TOS_CD', 'NEWBORN_IND', 'TOS_EXT’</a:t>
            </a:r>
          </a:p>
          <a:p>
            <a:pPr marL="990586" lvl="1" indent="-457200" algn="just"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Created a DRG description mapping column from lookup tables</a:t>
            </a:r>
          </a:p>
          <a:p>
            <a:pPr marL="990586" lvl="1" indent="-457200" algn="just"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Replaced  null (‘ ’) values in DIAG, PROC, DRG columns with ‘0000’ for ‘UNKNOWN CODE’</a:t>
            </a:r>
          </a:p>
          <a:p>
            <a:pPr marL="533386" lvl="1" indent="0" algn="just">
              <a:buNone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515F5-1E20-F656-DD36-98A287B00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17" t="36908" r="5000" b="46241"/>
          <a:stretch/>
        </p:blipFill>
        <p:spPr>
          <a:xfrm>
            <a:off x="656084" y="4345310"/>
            <a:ext cx="11214478" cy="20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44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Data preprocessing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405" y="1567425"/>
            <a:ext cx="11125836" cy="49259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Clr>
                <a:srgbClr val="808080"/>
              </a:buClr>
              <a:buFont typeface="+mj-lt"/>
              <a:buAutoNum type="arabicPeriod" startAt="4"/>
            </a:pPr>
            <a:r>
              <a:rPr lang="en-US" sz="1850" dirty="0">
                <a:solidFill>
                  <a:schemeClr val="tx1"/>
                </a:solidFill>
                <a:latin typeface="Calibri"/>
                <a:cs typeface="Calibri"/>
              </a:rPr>
              <a:t>Duplicates in DIAG and PROC columns – many codes with multiple descriptions. This is because of ICD versions and updated diagnosis codes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Clr>
                <a:srgbClr val="808080"/>
              </a:buClr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 startAt="3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89965" lvl="1" indent="-457200" algn="just">
              <a:buFont typeface="+mj-lt"/>
              <a:buAutoNum type="arabicPeriod" startAt="3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F68F6-47D9-1998-6CD9-B20DE990F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28" t="42170" r="20417" b="29370"/>
          <a:stretch/>
        </p:blipFill>
        <p:spPr>
          <a:xfrm>
            <a:off x="365759" y="2527055"/>
            <a:ext cx="4366783" cy="2763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1C6B1-8A38-F102-2A78-393BE5E43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74" t="28093" r="4989" b="26278"/>
          <a:stretch/>
        </p:blipFill>
        <p:spPr>
          <a:xfrm>
            <a:off x="5011719" y="2323854"/>
            <a:ext cx="7020689" cy="34165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DCE6D6-9D71-5C4D-29C3-116966B9FDF8}"/>
              </a:ext>
            </a:extLst>
          </p:cNvPr>
          <p:cNvSpPr/>
          <p:nvPr/>
        </p:nvSpPr>
        <p:spPr>
          <a:xfrm>
            <a:off x="9174480" y="2230698"/>
            <a:ext cx="2143760" cy="35994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67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Evaluation metrics for Classification models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2641D-F48C-6BE7-28AA-3CF5827A2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405" y="1567425"/>
            <a:ext cx="11125836" cy="49259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Precision – we want to correctly identify an opioid harm patient</a:t>
            </a:r>
          </a:p>
          <a:p>
            <a:pPr marL="457200" indent="-457200" algn="just"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Recall – we want to correctly predict all opioid harm patients</a:t>
            </a:r>
          </a:p>
          <a:p>
            <a:pPr marL="0" indent="0" algn="just">
              <a:buNone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the metrics are important for our use case, so we consider F-1 score, which is the weighted average of precision and recall</a:t>
            </a:r>
          </a:p>
          <a:p>
            <a:pPr marL="457200" indent="-457200" algn="just">
              <a:buFont typeface="+mj-lt"/>
              <a:buAutoNum type="arabicPeriod" startAt="3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Confusion matrix – can get an understanding of number of correct and incorrect predictions</a:t>
            </a:r>
          </a:p>
          <a:p>
            <a:pPr marL="457200" indent="-457200" algn="just">
              <a:buFont typeface="+mj-lt"/>
              <a:buAutoNum type="arabicPeriod" startAt="3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AUC-ROC – can get an understanding of model’s ability to distinguish between the classes</a:t>
            </a:r>
          </a:p>
          <a:p>
            <a:pPr marL="0" indent="0" algn="just">
              <a:buNone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are the metrics we used for evaluating the models</a:t>
            </a:r>
          </a:p>
          <a:p>
            <a:pPr marL="533386" lvl="1" indent="0" algn="just">
              <a:buNone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+mj-lt"/>
              <a:buAutoNum type="arabicPeriod" startAt="3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+mj-lt"/>
              <a:buAutoNum type="arabicPeriod" startAt="3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258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Data preprocessing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405" y="1567425"/>
            <a:ext cx="11125836" cy="49259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Font typeface="+mj-lt"/>
              <a:buAutoNum type="arabicPeriod" startAt="5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Created dictionaries for Diagnosis (DIAG) and Procedure codes (PROC) using look up tables</a:t>
            </a:r>
          </a:p>
          <a:p>
            <a:pPr marL="457200" indent="-457200" algn="just">
              <a:buFont typeface="+mj-lt"/>
              <a:buAutoNum type="arabicPeriod" startAt="5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90586" lvl="1" indent="-457200" algn="just">
              <a:buFont typeface="+mj-lt"/>
              <a:buAutoNum type="arabicPeriod" startAt="3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84032DB-DEE1-0D58-4D68-BC81CA939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32" y="2598289"/>
            <a:ext cx="5191819" cy="2263874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96AA6530-3B94-DF54-6D2E-70E0AB42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71" y="2482054"/>
            <a:ext cx="4728371" cy="24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5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2F2C67-9407-A8F9-8505-CB66B53B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00" y="797288"/>
            <a:ext cx="10381506" cy="526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96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Model </a:t>
            </a:r>
            <a:r>
              <a:rPr lang="en-US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results comparison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83C6E34-7228-7299-95C3-ABA1D0640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146488"/>
            <a:ext cx="9885680" cy="54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88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Approach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535;p93">
            <a:extLst>
              <a:ext uri="{FF2B5EF4-FFF2-40B4-BE49-F238E27FC236}">
                <a16:creationId xmlns:a16="http://schemas.microsoft.com/office/drawing/2014/main" id="{A7A0A8B8-C96F-9F8C-5037-772B39E81BFE}"/>
              </a:ext>
            </a:extLst>
          </p:cNvPr>
          <p:cNvSpPr/>
          <p:nvPr/>
        </p:nvSpPr>
        <p:spPr>
          <a:xfrm>
            <a:off x="2990850" y="1638725"/>
            <a:ext cx="1562112" cy="1524042"/>
          </a:xfrm>
          <a:prstGeom prst="flowChartMultidocumen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</a:t>
            </a:r>
            <a:r>
              <a:rPr lang="en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​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Schema: </a:t>
            </a:r>
            <a:r>
              <a:rPr lang="en-US" sz="1000" dirty="0"/>
              <a:t>DODR (v81)</a:t>
            </a:r>
            <a:endParaRPr sz="1000" dirty="0"/>
          </a:p>
        </p:txBody>
      </p:sp>
      <p:sp>
        <p:nvSpPr>
          <p:cNvPr id="4" name="Google Shape;1536;p93">
            <a:extLst>
              <a:ext uri="{FF2B5EF4-FFF2-40B4-BE49-F238E27FC236}">
                <a16:creationId xmlns:a16="http://schemas.microsoft.com/office/drawing/2014/main" id="{CA463EE5-241C-3F83-94C6-DB4579525A9C}"/>
              </a:ext>
            </a:extLst>
          </p:cNvPr>
          <p:cNvSpPr/>
          <p:nvPr/>
        </p:nvSpPr>
        <p:spPr>
          <a:xfrm>
            <a:off x="5562574" y="1750775"/>
            <a:ext cx="2028900" cy="100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-US" sz="1600" dirty="0">
                <a:solidFill>
                  <a:schemeClr val="dk1"/>
                </a:solidFill>
              </a:rPr>
              <a:t>Feature Engineering</a:t>
            </a: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1537;p93">
            <a:extLst>
              <a:ext uri="{FF2B5EF4-FFF2-40B4-BE49-F238E27FC236}">
                <a16:creationId xmlns:a16="http://schemas.microsoft.com/office/drawing/2014/main" id="{195DFF45-3CF8-AC52-CA83-99DE17152489}"/>
              </a:ext>
            </a:extLst>
          </p:cNvPr>
          <p:cNvCxnSpPr/>
          <p:nvPr/>
        </p:nvCxnSpPr>
        <p:spPr>
          <a:xfrm rot="10800000" flipH="1">
            <a:off x="4724124" y="2330223"/>
            <a:ext cx="729300" cy="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" name="Google Shape;1538;p93">
            <a:extLst>
              <a:ext uri="{FF2B5EF4-FFF2-40B4-BE49-F238E27FC236}">
                <a16:creationId xmlns:a16="http://schemas.microsoft.com/office/drawing/2014/main" id="{89C13CD3-3371-FF4C-44B7-2AC6CEB7EC0A}"/>
              </a:ext>
            </a:extLst>
          </p:cNvPr>
          <p:cNvSpPr/>
          <p:nvPr/>
        </p:nvSpPr>
        <p:spPr>
          <a:xfrm>
            <a:off x="534673" y="1811020"/>
            <a:ext cx="1446552" cy="1436994"/>
          </a:xfrm>
          <a:prstGeom prst="flowChartDocumen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understanding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- Optum documentation</a:t>
            </a:r>
            <a:endParaRPr dirty="0"/>
          </a:p>
        </p:txBody>
      </p:sp>
      <p:cxnSp>
        <p:nvCxnSpPr>
          <p:cNvPr id="8" name="Google Shape;1539;p93">
            <a:extLst>
              <a:ext uri="{FF2B5EF4-FFF2-40B4-BE49-F238E27FC236}">
                <a16:creationId xmlns:a16="http://schemas.microsoft.com/office/drawing/2014/main" id="{B413E756-251B-47D9-DEE6-704698A4918F}"/>
              </a:ext>
            </a:extLst>
          </p:cNvPr>
          <p:cNvCxnSpPr/>
          <p:nvPr/>
        </p:nvCxnSpPr>
        <p:spPr>
          <a:xfrm rot="10800000" flipH="1">
            <a:off x="2047878" y="2323322"/>
            <a:ext cx="819000" cy="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" name="Google Shape;1540;p93">
            <a:extLst>
              <a:ext uri="{FF2B5EF4-FFF2-40B4-BE49-F238E27FC236}">
                <a16:creationId xmlns:a16="http://schemas.microsoft.com/office/drawing/2014/main" id="{3D007743-B485-555C-5147-0031C311E5FB}"/>
              </a:ext>
            </a:extLst>
          </p:cNvPr>
          <p:cNvCxnSpPr/>
          <p:nvPr/>
        </p:nvCxnSpPr>
        <p:spPr>
          <a:xfrm>
            <a:off x="7687125" y="2326763"/>
            <a:ext cx="7563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" name="Google Shape;1541;p93">
            <a:extLst>
              <a:ext uri="{FF2B5EF4-FFF2-40B4-BE49-F238E27FC236}">
                <a16:creationId xmlns:a16="http://schemas.microsoft.com/office/drawing/2014/main" id="{6EE70975-2A5E-ADD6-3875-E769A020D537}"/>
              </a:ext>
            </a:extLst>
          </p:cNvPr>
          <p:cNvSpPr/>
          <p:nvPr/>
        </p:nvSpPr>
        <p:spPr>
          <a:xfrm>
            <a:off x="8539074" y="1734317"/>
            <a:ext cx="2028900" cy="100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Exploratory Data Analysis</a:t>
            </a:r>
          </a:p>
        </p:txBody>
      </p:sp>
      <p:cxnSp>
        <p:nvCxnSpPr>
          <p:cNvPr id="11" name="Google Shape;1542;p93">
            <a:extLst>
              <a:ext uri="{FF2B5EF4-FFF2-40B4-BE49-F238E27FC236}">
                <a16:creationId xmlns:a16="http://schemas.microsoft.com/office/drawing/2014/main" id="{F7BB63B5-A60A-68FB-2E9C-3CA7BE60EEFE}"/>
              </a:ext>
            </a:extLst>
          </p:cNvPr>
          <p:cNvCxnSpPr/>
          <p:nvPr/>
        </p:nvCxnSpPr>
        <p:spPr>
          <a:xfrm>
            <a:off x="9546175" y="2921588"/>
            <a:ext cx="12600" cy="7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1543;p93">
            <a:extLst>
              <a:ext uri="{FF2B5EF4-FFF2-40B4-BE49-F238E27FC236}">
                <a16:creationId xmlns:a16="http://schemas.microsoft.com/office/drawing/2014/main" id="{8D8C8B74-0ADF-B0D8-E9D4-E02F0CD1E208}"/>
              </a:ext>
            </a:extLst>
          </p:cNvPr>
          <p:cNvSpPr/>
          <p:nvPr/>
        </p:nvSpPr>
        <p:spPr>
          <a:xfrm>
            <a:off x="8626949" y="3874775"/>
            <a:ext cx="2028900" cy="100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</a:rPr>
              <a:t>Feature Selection</a:t>
            </a: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544;p93">
            <a:extLst>
              <a:ext uri="{FF2B5EF4-FFF2-40B4-BE49-F238E27FC236}">
                <a16:creationId xmlns:a16="http://schemas.microsoft.com/office/drawing/2014/main" id="{E8AAF20E-4260-AA46-3691-83E8EDF7849E}"/>
              </a:ext>
            </a:extLst>
          </p:cNvPr>
          <p:cNvSpPr/>
          <p:nvPr/>
        </p:nvSpPr>
        <p:spPr>
          <a:xfrm>
            <a:off x="5521574" y="3923325"/>
            <a:ext cx="2028900" cy="100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Modeling and Evaluation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Google Shape;1545;p93">
            <a:extLst>
              <a:ext uri="{FF2B5EF4-FFF2-40B4-BE49-F238E27FC236}">
                <a16:creationId xmlns:a16="http://schemas.microsoft.com/office/drawing/2014/main" id="{CB345ED8-FE14-67F4-EEA7-BBF0103ADBF0}"/>
              </a:ext>
            </a:extLst>
          </p:cNvPr>
          <p:cNvCxnSpPr/>
          <p:nvPr/>
        </p:nvCxnSpPr>
        <p:spPr>
          <a:xfrm flipH="1">
            <a:off x="7639049" y="4378025"/>
            <a:ext cx="8355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" name="Google Shape;1546;p93">
            <a:extLst>
              <a:ext uri="{FF2B5EF4-FFF2-40B4-BE49-F238E27FC236}">
                <a16:creationId xmlns:a16="http://schemas.microsoft.com/office/drawing/2014/main" id="{12A1946C-8B1C-5A2A-B9AD-2AD4C0729315}"/>
              </a:ext>
            </a:extLst>
          </p:cNvPr>
          <p:cNvCxnSpPr/>
          <p:nvPr/>
        </p:nvCxnSpPr>
        <p:spPr>
          <a:xfrm rot="10800000">
            <a:off x="4562074" y="4398900"/>
            <a:ext cx="8973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" name="Google Shape;1547;p93">
            <a:extLst>
              <a:ext uri="{FF2B5EF4-FFF2-40B4-BE49-F238E27FC236}">
                <a16:creationId xmlns:a16="http://schemas.microsoft.com/office/drawing/2014/main" id="{0D63A77C-401E-405D-7DC5-824A86083BC8}"/>
              </a:ext>
            </a:extLst>
          </p:cNvPr>
          <p:cNvSpPr/>
          <p:nvPr/>
        </p:nvSpPr>
        <p:spPr>
          <a:xfrm>
            <a:off x="2456974" y="3895650"/>
            <a:ext cx="2028900" cy="100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</a:rPr>
              <a:t>Report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548;p93">
            <a:extLst>
              <a:ext uri="{FF2B5EF4-FFF2-40B4-BE49-F238E27FC236}">
                <a16:creationId xmlns:a16="http://schemas.microsoft.com/office/drawing/2014/main" id="{79087ED2-3E4A-D0F2-B4B6-A0D383A5D6D5}"/>
              </a:ext>
            </a:extLst>
          </p:cNvPr>
          <p:cNvSpPr txBox="1"/>
          <p:nvPr/>
        </p:nvSpPr>
        <p:spPr>
          <a:xfrm>
            <a:off x="8569224" y="486166"/>
            <a:ext cx="1968600" cy="128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sz="900" dirty="0">
                <a:solidFill>
                  <a:schemeClr val="dk1"/>
                </a:solidFill>
              </a:rPr>
              <a:t>What is the dist of opioid harm across age groups, races and states?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900" dirty="0">
                <a:solidFill>
                  <a:schemeClr val="dk1"/>
                </a:solidFill>
              </a:rPr>
              <a:t>Are numerical columns normally distributed?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1"/>
              </a:solidFill>
            </a:endParaRPr>
          </a:p>
        </p:txBody>
      </p:sp>
      <p:sp>
        <p:nvSpPr>
          <p:cNvPr id="18" name="Google Shape;1550;p93">
            <a:extLst>
              <a:ext uri="{FF2B5EF4-FFF2-40B4-BE49-F238E27FC236}">
                <a16:creationId xmlns:a16="http://schemas.microsoft.com/office/drawing/2014/main" id="{CD42CFAF-F830-062D-A3CE-ADEC15F719F3}"/>
              </a:ext>
            </a:extLst>
          </p:cNvPr>
          <p:cNvSpPr txBox="1"/>
          <p:nvPr/>
        </p:nvSpPr>
        <p:spPr>
          <a:xfrm>
            <a:off x="8813216" y="4929825"/>
            <a:ext cx="1968600" cy="128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Tx/>
              <a:buChar char="-"/>
            </a:pPr>
            <a:r>
              <a:rPr lang="en-US" sz="900" dirty="0">
                <a:solidFill>
                  <a:schemeClr val="dk1"/>
                </a:solidFill>
              </a:rPr>
              <a:t>Scaling features based on distribution</a:t>
            </a:r>
            <a:endParaRPr sz="900" dirty="0">
              <a:solidFill>
                <a:schemeClr val="dk1"/>
              </a:solidFill>
            </a:endParaRP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Tx/>
              <a:buChar char="-"/>
            </a:pPr>
            <a:r>
              <a:rPr lang="en" sz="900" dirty="0">
                <a:solidFill>
                  <a:schemeClr val="dk1"/>
                </a:solidFill>
              </a:rPr>
              <a:t>Converting categorical columns to numerical 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Tx/>
              <a:buChar char="-"/>
            </a:pPr>
            <a:r>
              <a:rPr lang="en" sz="900" dirty="0">
                <a:solidFill>
                  <a:schemeClr val="dk1"/>
                </a:solidFill>
              </a:rPr>
              <a:t>Checking for correlation between features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1"/>
              </a:solidFill>
            </a:endParaRPr>
          </a:p>
        </p:txBody>
      </p:sp>
      <p:sp>
        <p:nvSpPr>
          <p:cNvPr id="19" name="Google Shape;1551;p93">
            <a:extLst>
              <a:ext uri="{FF2B5EF4-FFF2-40B4-BE49-F238E27FC236}">
                <a16:creationId xmlns:a16="http://schemas.microsoft.com/office/drawing/2014/main" id="{55E7764C-CE4B-A596-ED42-D088A8A1B450}"/>
              </a:ext>
            </a:extLst>
          </p:cNvPr>
          <p:cNvSpPr txBox="1"/>
          <p:nvPr/>
        </p:nvSpPr>
        <p:spPr>
          <a:xfrm>
            <a:off x="5939883" y="4998492"/>
            <a:ext cx="1968600" cy="114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</a:rPr>
              <a:t>Classification Models:</a:t>
            </a:r>
            <a:endParaRPr sz="900" dirty="0">
              <a:solidFill>
                <a:schemeClr val="dk1"/>
              </a:solidFill>
            </a:endParaRPr>
          </a:p>
          <a:p>
            <a:pPr marL="171450" lvl="0" indent="-171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sz="900" dirty="0">
                <a:solidFill>
                  <a:schemeClr val="dk1"/>
                </a:solidFill>
              </a:rPr>
              <a:t>Logistic Regression</a:t>
            </a:r>
          </a:p>
          <a:p>
            <a:pPr marL="171450" lvl="0" indent="-171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sz="900" dirty="0">
                <a:solidFill>
                  <a:schemeClr val="dk1"/>
                </a:solidFill>
              </a:rPr>
              <a:t>Random Forest</a:t>
            </a:r>
          </a:p>
          <a:p>
            <a:pPr marL="171450" lvl="0" indent="-171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sz="900" dirty="0">
                <a:solidFill>
                  <a:schemeClr val="dk1"/>
                </a:solidFill>
              </a:rPr>
              <a:t>XGBoost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900" dirty="0">
                <a:solidFill>
                  <a:schemeClr val="dk1"/>
                </a:solidFill>
              </a:rPr>
              <a:t>Evaluation Metrics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Tx/>
              <a:buChar char="-"/>
            </a:pPr>
            <a:r>
              <a:rPr lang="en" sz="900" dirty="0">
                <a:solidFill>
                  <a:schemeClr val="dk1"/>
                </a:solidFill>
              </a:rPr>
              <a:t>F1 score, AUCROC</a:t>
            </a:r>
            <a:endParaRPr sz="900" dirty="0">
              <a:solidFill>
                <a:schemeClr val="dk1"/>
              </a:solidFill>
            </a:endParaRPr>
          </a:p>
        </p:txBody>
      </p:sp>
      <p:sp>
        <p:nvSpPr>
          <p:cNvPr id="20" name="Google Shape;1552;p93">
            <a:extLst>
              <a:ext uri="{FF2B5EF4-FFF2-40B4-BE49-F238E27FC236}">
                <a16:creationId xmlns:a16="http://schemas.microsoft.com/office/drawing/2014/main" id="{7BABDE20-B6C1-67AF-4170-63A5E88FC0B7}"/>
              </a:ext>
            </a:extLst>
          </p:cNvPr>
          <p:cNvSpPr txBox="1"/>
          <p:nvPr/>
        </p:nvSpPr>
        <p:spPr>
          <a:xfrm>
            <a:off x="2487125" y="5062350"/>
            <a:ext cx="1968600" cy="64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</a:rPr>
              <a:t>Create a report to present the insights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1"/>
              </a:solidFill>
            </a:endParaRPr>
          </a:p>
        </p:txBody>
      </p:sp>
      <p:sp>
        <p:nvSpPr>
          <p:cNvPr id="22" name="Google Shape;1548;p93">
            <a:extLst>
              <a:ext uri="{FF2B5EF4-FFF2-40B4-BE49-F238E27FC236}">
                <a16:creationId xmlns:a16="http://schemas.microsoft.com/office/drawing/2014/main" id="{DEDFFF9F-0AB0-D5AC-8564-341113D5948D}"/>
              </a:ext>
            </a:extLst>
          </p:cNvPr>
          <p:cNvSpPr txBox="1"/>
          <p:nvPr/>
        </p:nvSpPr>
        <p:spPr>
          <a:xfrm>
            <a:off x="5551724" y="729646"/>
            <a:ext cx="1968600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Tx/>
              <a:buChar char="-"/>
            </a:pPr>
            <a:r>
              <a:rPr lang="en-US" sz="900" dirty="0">
                <a:solidFill>
                  <a:schemeClr val="dk1"/>
                </a:solidFill>
              </a:rPr>
              <a:t>Created new features for Diagnosis and Procedure codes based on incidence in data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57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Data description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405" y="1567425"/>
            <a:ext cx="11125836" cy="492597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– 2007 DODR (date of death with race) from all 53 states</a:t>
            </a:r>
          </a:p>
          <a:p>
            <a:pPr marL="990586" lvl="1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 – 12 to 90 years</a:t>
            </a:r>
          </a:p>
          <a:p>
            <a:pPr marL="990586" lvl="1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Races – Asian, Black, Hispanic, White</a:t>
            </a:r>
          </a:p>
          <a:p>
            <a:pPr marL="990586" lvl="1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no. of patients with at least one opioid in their prescriptions – ~2.9M (fixed data pred)</a:t>
            </a:r>
          </a:p>
          <a:p>
            <a:pPr marL="1523973" lvl="2" indent="-457200" algn="just"/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no. of patients with opioid harm – ~37K</a:t>
            </a:r>
          </a:p>
          <a:p>
            <a:pPr marL="1523973" lvl="2" indent="-457200" algn="just"/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no. of patients with non-opioid harm -  40K (randomly sampled based on above number)</a:t>
            </a:r>
          </a:p>
          <a:p>
            <a:pPr marL="990586" lvl="1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no. of patients with at least one opioid in their prescriptions – ~2.9M (3 month window pred)</a:t>
            </a:r>
          </a:p>
          <a:p>
            <a:pPr marL="1523973" lvl="2" indent="-457200" algn="just"/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no. of patients with non - opioid harm – ~67K (98%)</a:t>
            </a:r>
          </a:p>
          <a:p>
            <a:pPr marL="1523973" lvl="2" indent="-457200" algn="just"/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no. of patients with opioid harm -  ~1K (2%)</a:t>
            </a:r>
          </a:p>
          <a:p>
            <a:pPr marL="533386" lvl="1" indent="0" algn="just">
              <a:buNone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33386" lvl="1" indent="0" algn="just">
              <a:buNone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31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Data exclusions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405" y="1567425"/>
            <a:ext cx="11125836" cy="49259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Patients with age &lt; 10 years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Patients with cancer diagnosis (based on procedure codes)</a:t>
            </a:r>
          </a:p>
          <a:p>
            <a:pPr marL="0" indent="0" algn="just">
              <a:buNone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 for 3-month window prediction:</a:t>
            </a:r>
          </a:p>
          <a:p>
            <a:pPr marL="457200" indent="-457200" algn="just">
              <a:buFont typeface="+mj-lt"/>
              <a:buAutoNum type="arabicPeriod" startAt="3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Patients with less than 3 month look back period from the date of first opioid prescription (based on plan eligibility dates)</a:t>
            </a:r>
          </a:p>
          <a:p>
            <a:pPr marL="457200" indent="-457200" algn="just">
              <a:buFont typeface="+mj-lt"/>
              <a:buAutoNum type="arabicPeriod" startAt="3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Patients not enrolled for at least 3 months from the date of first opioid prescription (based on plan eligibility dates)</a:t>
            </a:r>
          </a:p>
          <a:p>
            <a:pPr marL="457200" indent="-457200" algn="just">
              <a:buFont typeface="+mj-lt"/>
              <a:buAutoNum type="arabicPeriod" startAt="3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+mj-lt"/>
              <a:buAutoNum type="arabicPeriod" startAt="3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+mj-lt"/>
              <a:buAutoNum type="arabicPeriod" startAt="3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968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Feature engineering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405" y="1567425"/>
            <a:ext cx="11125836" cy="49259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Checked for incidence difference for DIAG codes in opioid harm and all non-opioid harm patient's data for top ‘200’  most frequent codes (relative differential threshold = 0.3). </a:t>
            </a:r>
          </a:p>
          <a:p>
            <a:pPr marL="457200" indent="-457200" algn="just">
              <a:buFont typeface="+mj-lt"/>
              <a:buAutoNum type="arabicPeriod" startAt="3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90586" lvl="1" indent="-457200" algn="just">
              <a:buFont typeface="+mj-lt"/>
              <a:buAutoNum type="arabicPeriod" startAt="3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E2696-B3F4-DB1E-1DF7-BCDE09FD3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"/>
          <a:stretch/>
        </p:blipFill>
        <p:spPr>
          <a:xfrm>
            <a:off x="1429845" y="2389263"/>
            <a:ext cx="10061750" cy="38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18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4603"/>
            <a:ext cx="11125836" cy="10390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Feature engineering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405" y="1567425"/>
            <a:ext cx="11125836" cy="49259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sz="1867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Checked for incidence difference for PROC codes in opioid harm and all non-opioid harm patient’s data for top ‘200’  most frequent codes (relative differential threshold = 0.3). </a:t>
            </a:r>
          </a:p>
          <a:p>
            <a:pPr marL="457200" indent="-457200" algn="just">
              <a:buFont typeface="+mj-lt"/>
              <a:buAutoNum type="arabicPeriod" startAt="3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90586" lvl="1" indent="-457200" algn="just">
              <a:buFont typeface="+mj-lt"/>
              <a:buAutoNum type="arabicPeriod" startAt="3"/>
            </a:pPr>
            <a:endParaRPr lang="en-US" sz="1867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7769F-4D18-F1DF-3BE1-A231DB01F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90" y="2388224"/>
            <a:ext cx="10635205" cy="360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81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D4112C74-A76E-A244-A38B-7B589F31A3A0}" vid="{02DB7040-99DC-AA41-AC99-CF992BB610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01562BDD0F5E48862EC37315C39BB5" ma:contentTypeVersion="10" ma:contentTypeDescription="Create a new document." ma:contentTypeScope="" ma:versionID="d139062fd9c34ebed69474867b8aeda0">
  <xsd:schema xmlns:xsd="http://www.w3.org/2001/XMLSchema" xmlns:xs="http://www.w3.org/2001/XMLSchema" xmlns:p="http://schemas.microsoft.com/office/2006/metadata/properties" xmlns:ns2="b89db822-fe26-4e60-a862-08efced91a28" xmlns:ns3="66b60f51-a087-4f9c-9789-e5fed9b82a42" targetNamespace="http://schemas.microsoft.com/office/2006/metadata/properties" ma:root="true" ma:fieldsID="fc056da74f8304f8b96951cab356260e" ns2:_="" ns3:_="">
    <xsd:import namespace="b89db822-fe26-4e60-a862-08efced91a28"/>
    <xsd:import namespace="66b60f51-a087-4f9c-9789-e5fed9b82a4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9db822-fe26-4e60-a862-08efced91a2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0eec0a79-46cb-4568-9b1b-2d720bd3207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60f51-a087-4f9c-9789-e5fed9b82a4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eb5d5fce-931b-40bb-ad3c-812c74834198}" ma:internalName="TaxCatchAll" ma:showField="CatchAllData" ma:web="66b60f51-a087-4f9c-9789-e5fed9b82a4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6b60f51-a087-4f9c-9789-e5fed9b82a42" xsi:nil="true"/>
    <lcf76f155ced4ddcb4097134ff3c332f xmlns="b89db822-fe26-4e60-a862-08efced91a2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6017CD7-D677-45F4-8A72-667296D86B4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3DEFD8-23A3-47B3-802C-A9D06F6F09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9db822-fe26-4e60-a862-08efced91a28"/>
    <ds:schemaRef ds:uri="66b60f51-a087-4f9c-9789-e5fed9b82a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BF010D-EBE8-4D1C-A430-258DFFD3E85E}">
  <ds:schemaRefs>
    <ds:schemaRef ds:uri="66b60f51-a087-4f9c-9789-e5fed9b82a42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b89db822-fe26-4e60-a862-08efced91a28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2043</TotalTime>
  <Words>1560</Words>
  <Application>Microsoft Office PowerPoint</Application>
  <PresentationFormat>Widescreen</PresentationFormat>
  <Paragraphs>212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Wingdings</vt:lpstr>
      <vt:lpstr>office theme</vt:lpstr>
      <vt:lpstr>Main</vt:lpstr>
      <vt:lpstr>Independent Study Final Presentation</vt:lpstr>
      <vt:lpstr>Objectives</vt:lpstr>
      <vt:lpstr>Objectives</vt:lpstr>
      <vt:lpstr>Evaluation metrics for Classification models </vt:lpstr>
      <vt:lpstr>Approach</vt:lpstr>
      <vt:lpstr>Data description</vt:lpstr>
      <vt:lpstr>Data exclusions</vt:lpstr>
      <vt:lpstr>Feature engineering </vt:lpstr>
      <vt:lpstr>Feature engineering </vt:lpstr>
      <vt:lpstr>Feature engineering </vt:lpstr>
      <vt:lpstr>Data Preparation</vt:lpstr>
      <vt:lpstr>Exploratory data analysis</vt:lpstr>
      <vt:lpstr>Exploratory data analysis</vt:lpstr>
      <vt:lpstr>Exploratory data analysis</vt:lpstr>
      <vt:lpstr>PowerPoint Presentation</vt:lpstr>
      <vt:lpstr>Model results - LR</vt:lpstr>
      <vt:lpstr>Model results - LR</vt:lpstr>
      <vt:lpstr>Model results - RF</vt:lpstr>
      <vt:lpstr>Model results - RF</vt:lpstr>
      <vt:lpstr>Model results - XGB</vt:lpstr>
      <vt:lpstr>Model results - XGB</vt:lpstr>
      <vt:lpstr>Model results comparison</vt:lpstr>
      <vt:lpstr>Data Preparation</vt:lpstr>
      <vt:lpstr>Exploratory data analysis</vt:lpstr>
      <vt:lpstr>PowerPoint Presentation</vt:lpstr>
      <vt:lpstr>Dealing with data imbalance</vt:lpstr>
      <vt:lpstr>Model results - LR</vt:lpstr>
      <vt:lpstr>Model results - LR</vt:lpstr>
      <vt:lpstr>Model results - RF</vt:lpstr>
      <vt:lpstr>Model results - RF</vt:lpstr>
      <vt:lpstr>Model results - XGB</vt:lpstr>
      <vt:lpstr>Model results - XGB</vt:lpstr>
      <vt:lpstr>Model results comparison</vt:lpstr>
      <vt:lpstr>Model results comparison</vt:lpstr>
      <vt:lpstr>Work in progress and future steps</vt:lpstr>
      <vt:lpstr>APPENDIX</vt:lpstr>
      <vt:lpstr>Data preprocessing</vt:lpstr>
      <vt:lpstr>Data preprocessing</vt:lpstr>
      <vt:lpstr>Data preprocessing</vt:lpstr>
      <vt:lpstr>Data preprocessing</vt:lpstr>
      <vt:lpstr>PowerPoint Presentation</vt:lpstr>
      <vt:lpstr>Model results 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Akhila Sakiramolla</dc:creator>
  <cp:lastModifiedBy>Sakiramolla, Akhila</cp:lastModifiedBy>
  <cp:revision>31</cp:revision>
  <dcterms:created xsi:type="dcterms:W3CDTF">2023-02-02T18:54:22Z</dcterms:created>
  <dcterms:modified xsi:type="dcterms:W3CDTF">2023-05-02T16:47:50Z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0x0101008D01562BDD0F5E48862EC37315C39BB5</vt:lpwstr>
  </property>
  <property fmtid="{D5CDD505-2E9C-101B-9397-08002B2CF9AE}" pid="3" name="MediaServiceImageTags">
    <vt:lpwstr/>
  </property>
</Properties>
</file>